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0"/>
  </p:notesMasterIdLst>
  <p:sldIdLst>
    <p:sldId id="269" r:id="rId2"/>
    <p:sldId id="257" r:id="rId3"/>
    <p:sldId id="258" r:id="rId4"/>
    <p:sldId id="264" r:id="rId5"/>
    <p:sldId id="265" r:id="rId6"/>
    <p:sldId id="266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1" autoAdjust="0"/>
  </p:normalViewPr>
  <p:slideViewPr>
    <p:cSldViewPr>
      <p:cViewPr varScale="1">
        <p:scale>
          <a:sx n="89" d="100"/>
          <a:sy n="89" d="100"/>
        </p:scale>
        <p:origin x="-120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2018\&#1055;&#1088;&#1077;&#1079;&#1077;&#1085;&#1090;&#1072;&#1094;&#1080;&#1103;%20&#1080;&#1089;&#1087;&#1086;&#1083;&#1085;&#1077;&#1085;&#1080;&#1103;%20&#1079;&#1072;%20%202018%20&#1075;&#1086;&#1076;\&#1064;&#1072;&#1073;&#1083;&#1086;&#1085;&#1099;%20&#1079;&#1072;%20%209%20&#1084;&#1077;&#1089;&#1103;&#1094;&#1077;&#1074;%20%20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buh\&#1055;&#1088;&#1077;&#1079;&#1080;&#1085;&#1090;&#1072;&#1094;&#1080;&#1103;%20&#1073;&#1102;&#1076;&#1078;&#1077;&#1090;%20&#1076;&#1083;&#1103;%20&#1075;&#1088;&#1072;&#1078;&#1076;&#1072;&#1085;\&#1055;&#1088;&#1077;&#1079;&#1077;&#1085;&#1090;&#1072;&#1094;&#1080;&#1103;%202018\&#1055;&#1088;&#1077;&#1079;&#1077;&#1085;&#1090;&#1072;&#1094;&#1080;&#1103;%20&#1080;&#1089;&#1087;&#1086;&#1083;&#1085;&#1077;&#1085;&#1080;&#1103;%20&#1079;&#1072;%20%202018%20&#1075;&#1086;&#1076;\&#1064;&#1072;&#1073;&#1083;&#1086;&#1085;&#1099;%20&#1079;&#1072;%20%209%20&#1084;&#1077;&#1089;&#1103;&#1094;&#1077;&#1074;%20%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'исполнение дох. за год '!$A$5</c:f>
              <c:strCache>
                <c:ptCount val="1"/>
                <c:pt idx="0">
                  <c:v>Налоговые 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'исполнение дох. за год '!$B$4:$C$4</c:f>
              <c:strCache>
                <c:ptCount val="2"/>
                <c:pt idx="0">
                  <c:v>План 2018 </c:v>
                </c:pt>
                <c:pt idx="1">
                  <c:v>Исполнение за  2018 год </c:v>
                </c:pt>
              </c:strCache>
            </c:strRef>
          </c:cat>
          <c:val>
            <c:numRef>
              <c:f>'исполнение дох. за год '!$B$5:$C$5</c:f>
              <c:numCache>
                <c:formatCode>0.00</c:formatCode>
                <c:ptCount val="2"/>
                <c:pt idx="0">
                  <c:v>13768.199999999999</c:v>
                </c:pt>
                <c:pt idx="1">
                  <c:v>14553.199999999999</c:v>
                </c:pt>
              </c:numCache>
            </c:numRef>
          </c:val>
        </c:ser>
        <c:ser>
          <c:idx val="1"/>
          <c:order val="1"/>
          <c:tx>
            <c:strRef>
              <c:f>'исполнение дох. за год '!$A$6</c:f>
              <c:strCache>
                <c:ptCount val="1"/>
                <c:pt idx="0">
                  <c:v>Неналоговые 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'исполнение дох. за год '!$B$4:$C$4</c:f>
              <c:strCache>
                <c:ptCount val="2"/>
                <c:pt idx="0">
                  <c:v>План 2018 </c:v>
                </c:pt>
                <c:pt idx="1">
                  <c:v>Исполнение за  2018 год </c:v>
                </c:pt>
              </c:strCache>
            </c:strRef>
          </c:cat>
          <c:val>
            <c:numRef>
              <c:f>'исполнение дох. за год '!$B$6:$C$6</c:f>
              <c:numCache>
                <c:formatCode>0.00</c:formatCode>
                <c:ptCount val="2"/>
                <c:pt idx="0">
                  <c:v>1263.3999999999999</c:v>
                </c:pt>
                <c:pt idx="1">
                  <c:v>1318.3</c:v>
                </c:pt>
              </c:numCache>
            </c:numRef>
          </c:val>
        </c:ser>
        <c:ser>
          <c:idx val="2"/>
          <c:order val="2"/>
          <c:tx>
            <c:strRef>
              <c:f>'исполнение дох. за год '!$A$7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'исполнение дох. за год '!$B$4:$C$4</c:f>
              <c:strCache>
                <c:ptCount val="2"/>
                <c:pt idx="0">
                  <c:v>План 2018 </c:v>
                </c:pt>
                <c:pt idx="1">
                  <c:v>Исполнение за  2018 год </c:v>
                </c:pt>
              </c:strCache>
            </c:strRef>
          </c:cat>
          <c:val>
            <c:numRef>
              <c:f>'исполнение дох. за год '!$B$7:$C$7</c:f>
              <c:numCache>
                <c:formatCode>0.00</c:formatCode>
                <c:ptCount val="2"/>
                <c:pt idx="0">
                  <c:v>9800.4</c:v>
                </c:pt>
                <c:pt idx="1">
                  <c:v>9800.4</c:v>
                </c:pt>
              </c:numCache>
            </c:numRef>
          </c:val>
        </c:ser>
        <c:shape val="cylinder"/>
        <c:axId val="74050176"/>
        <c:axId val="77732096"/>
        <c:axId val="0"/>
      </c:bar3DChart>
      <c:catAx>
        <c:axId val="740501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732096"/>
        <c:crosses val="autoZero"/>
        <c:auto val="1"/>
        <c:lblAlgn val="ctr"/>
        <c:lblOffset val="100"/>
      </c:catAx>
      <c:valAx>
        <c:axId val="77732096"/>
        <c:scaling>
          <c:orientation val="minMax"/>
        </c:scaling>
        <c:axPos val="l"/>
        <c:majorGridlines/>
        <c:numFmt formatCode="0.00" sourceLinked="1"/>
        <c:tickLblPos val="nextTo"/>
        <c:crossAx val="740501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485041417416411"/>
          <c:y val="0.21218290560308115"/>
          <c:w val="0.22544118441477959"/>
          <c:h val="0.55552734881309485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Лист4!$B$1</c:f>
              <c:strCache>
                <c:ptCount val="1"/>
                <c:pt idx="0">
                  <c:v>2018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Лист4!$A$2:$A$14</c:f>
              <c:strCache>
                <c:ptCount val="13"/>
                <c:pt idx="0">
                  <c:v>Обеспечение выполнения полномочий органов местного самоуправления </c:v>
                </c:pt>
                <c:pt idx="1">
                  <c:v>Развития  муниципальной службы </c:v>
                </c:pt>
                <c:pt idx="2">
                  <c:v>Реализация отдельных государственных полномочий </c:v>
                </c:pt>
                <c:pt idx="3">
                  <c:v>Мероприятие по прафилактики и правонарушений </c:v>
                </c:pt>
                <c:pt idx="4">
                  <c:v>Мероприятия по обеспечению первичных мер пожарной безопасности </c:v>
                </c:pt>
                <c:pt idx="5">
                  <c:v>Организация благоустройства территории</c:v>
                </c:pt>
                <c:pt idx="6">
                  <c:v>Обеспечение надлежащего уровня эксплуатации муниципального имущества </c:v>
                </c:pt>
                <c:pt idx="7">
                  <c:v>Организация досуга, организаций культуры</c:v>
                </c:pt>
                <c:pt idx="8">
                  <c:v>Развитие физической культуры</c:v>
                </c:pt>
                <c:pt idx="9">
                  <c:v>Социальная политика </c:v>
                </c:pt>
                <c:pt idx="10">
                  <c:v>Иные межбюджетные трансферты </c:v>
                </c:pt>
                <c:pt idx="11">
                  <c:v>Дорожная деятельность </c:v>
                </c:pt>
                <c:pt idx="12">
                  <c:v>Обеспечение  проведение выборов и референдумов </c:v>
                </c:pt>
              </c:strCache>
            </c:strRef>
          </c:cat>
          <c:val>
            <c:numRef>
              <c:f>Лист4!$B$2:$B$14</c:f>
              <c:numCache>
                <c:formatCode>#,##0.00</c:formatCode>
                <c:ptCount val="13"/>
                <c:pt idx="0">
                  <c:v>11692.1</c:v>
                </c:pt>
                <c:pt idx="1">
                  <c:v>30.6</c:v>
                </c:pt>
                <c:pt idx="2">
                  <c:v>978.4</c:v>
                </c:pt>
                <c:pt idx="3">
                  <c:v>15.3</c:v>
                </c:pt>
                <c:pt idx="4">
                  <c:v>18.8</c:v>
                </c:pt>
                <c:pt idx="5">
                  <c:v>4621.1000000000004</c:v>
                </c:pt>
                <c:pt idx="6">
                  <c:v>1449.1</c:v>
                </c:pt>
                <c:pt idx="7">
                  <c:v>6640.9</c:v>
                </c:pt>
                <c:pt idx="8">
                  <c:v>40</c:v>
                </c:pt>
                <c:pt idx="9">
                  <c:v>7.6</c:v>
                </c:pt>
                <c:pt idx="10">
                  <c:v>272.89999999999998</c:v>
                </c:pt>
                <c:pt idx="11">
                  <c:v>600</c:v>
                </c:pt>
                <c:pt idx="12">
                  <c:v>220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BA6F-50E3-4D1E-8126-640A992A4E2B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2C094-B456-44E5-9DF3-F5E37DB6E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237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2C094-B456-44E5-9DF3-F5E37DB6E1A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6448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27584" y="188640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 сельского поселения Верхнеказымский за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2018 год 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Glbuh\Music\Desktop\Таня\Калмаирова\Фото В.К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5863" y="1052736"/>
            <a:ext cx="3896617" cy="5472608"/>
          </a:xfrm>
          <a:prstGeom prst="rect">
            <a:avLst/>
          </a:prstGeom>
          <a:noFill/>
        </p:spPr>
      </p:pic>
      <p:pic>
        <p:nvPicPr>
          <p:cNvPr id="1030" name="Picture 6" descr="C:\Users\Glbuh\Music\Desktop\Таня\Калмаирова\Фото В.К\image.jpg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77072"/>
            <a:ext cx="4608512" cy="2434580"/>
          </a:xfrm>
          <a:prstGeom prst="rect">
            <a:avLst/>
          </a:prstGeom>
          <a:noFill/>
        </p:spPr>
      </p:pic>
      <p:pic>
        <p:nvPicPr>
          <p:cNvPr id="1031" name="Picture 7" descr="C:\Users\Glbuh\Music\Desktop\Таня\Калмаирова\Фото В.К\image.jpg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052736"/>
            <a:ext cx="4536504" cy="27363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147248" cy="6048672"/>
          </a:xfrm>
        </p:spPr>
        <p:txBody>
          <a:bodyPr>
            <a:normAutofit/>
          </a:bodyPr>
          <a:lstStyle/>
          <a:p>
            <a:pPr marL="452628" indent="-342900" algn="just">
              <a:lnSpc>
                <a:spcPct val="150000"/>
              </a:lnSpc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Сельское поселение Верхнеказымский в соответствии с Законом Ханты-Мансийского автономного округа – Югры от 25 ноября 2004 года № 63-оз «О статусе и границах муниципальных образований Ханты-Мансийского автономного округа – Югры» является муниципальным образованием Ханты-Мансийского автономного округа – Югры наделенным статусом сельского поселения.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   Формирование бюджета сельского поселения Верхнеказымский  осуществлялось в соответствии с Бюджетным кодексом Российской Федерации от 31 июля 1998 года    № 145-ФЗ, приказом Министерства финансов Российской Федерации от 01 июля 2013 года № 65н «Об утверждении Указаний о порядке применения бюджетной классификации Российской Федерации», Уставом сельского поселения Верхнеказымский, решением Совета депутатов  сельского поселения Верхнеказымский от 20 ноября 2008 года № 6 «Об утверждении Положения об отдельных вопросах организации и осуществлении бюджетного процесса в сельском поселения Верхнеказымский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доходов  сельского поселения Верхнеказымский за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года (тыс. руб.) 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971600" y="1268760"/>
          <a:ext cx="784887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Tm="0">
        <p14:reveal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1008112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доходов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сельского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 2018 год 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95436769"/>
              </p:ext>
            </p:extLst>
          </p:nvPr>
        </p:nvGraphicFramePr>
        <p:xfrm>
          <a:off x="1043608" y="1196752"/>
          <a:ext cx="7776864" cy="5439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2998"/>
                <a:gridCol w="1923311"/>
                <a:gridCol w="2090555"/>
              </a:tblGrid>
              <a:tr h="66655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2018 года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(тыс. рублей)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2018 года 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6551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физических лиц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12 338,8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12 984,5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3499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боты, услуги), реализуемые на территории РФ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1 195,1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1 312,4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7069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имущество, в том числе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7069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6551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1116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1116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налоговые доходы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13 768,2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14 553,2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98983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38152" cy="1008112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неналоговых доходов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 за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2018 год 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98542078"/>
              </p:ext>
            </p:extLst>
          </p:nvPr>
        </p:nvGraphicFramePr>
        <p:xfrm>
          <a:off x="971600" y="1268760"/>
          <a:ext cx="7992888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96"/>
                <a:gridCol w="2320430"/>
                <a:gridCol w="1976662"/>
              </a:tblGrid>
              <a:tr h="116830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2018 года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2018 года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42129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от использования имущества, находящегося в государственной собственности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983,0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1 037,9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86639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(работ) и компенсации затрат государства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29,3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6708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материальных и нематериальных активов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841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неналоговые доходы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1 263,4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1 318,3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7753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безвозмездных поступлений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Верхнеказымский за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61150346"/>
              </p:ext>
            </p:extLst>
          </p:nvPr>
        </p:nvGraphicFramePr>
        <p:xfrm>
          <a:off x="1115617" y="1196753"/>
          <a:ext cx="7776862" cy="5163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0811"/>
                <a:gridCol w="1908270"/>
                <a:gridCol w="1987781"/>
              </a:tblGrid>
              <a:tr h="54284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2018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2018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рублей)</a:t>
                      </a:r>
                    </a:p>
                  </a:txBody>
                  <a:tcPr marL="9525" marR="9525" marT="9525" marB="0"/>
                </a:tc>
              </a:tr>
              <a:tr h="63177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других бюджетов бюджетной системы Российской Федерации,                </a:t>
                      </a:r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 числе: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9 725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9 725,5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7903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Дотации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выравнивание бюджетной обеспеченности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192,0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7 192,0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6919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Субвенции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первичного воинского учета на территориях, где отсутствуют военные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комиссариаты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3177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Субвенции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государственную регистрацию актов гражданского состояния </a:t>
                      </a:r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</a:p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121416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Прочие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трансферты, передаваемые бюджетам сельских поселений</a:t>
                      </a:r>
                    </a:p>
                    <a:p>
                      <a:pPr algn="just" fontAlgn="b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 безвозмездные поступления  в бюджет сельских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поселений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2 092,4</a:t>
                      </a:r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74,9</a:t>
                      </a:r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2 092,4</a:t>
                      </a:r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74,9</a:t>
                      </a:r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84377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безвозмездные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поступления 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9 800,4</a:t>
                      </a:r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9 800,4</a:t>
                      </a:r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4382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68952" cy="648072"/>
          </a:xfrm>
        </p:spPr>
        <p:txBody>
          <a:bodyPr>
            <a:noAutofit/>
          </a:bodyPr>
          <a:lstStyle/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расходов по основным мероприятиям МП " Реализация полномочий органов местного самоуправления на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2018-2020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годы" сельского поселения Верхнеказымский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2018 год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83568" y="1052736"/>
          <a:ext cx="825088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lbuh\Music\Desktop\Таня\Калмаирова\Фото В.К\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424936" cy="62646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35696" y="764704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 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6015</TotalTime>
  <Words>343</Words>
  <Application>Microsoft Office PowerPoint</Application>
  <PresentationFormat>Экран (4:3)</PresentationFormat>
  <Paragraphs>87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Слайд 2</vt:lpstr>
      <vt:lpstr>Структура доходов  сельского поселения Верхнеказымский за  2018 года (тыс. руб.) </vt:lpstr>
      <vt:lpstr>Исполнение  налоговых доходов бюджета сельского  поселения Верхнеказымский за  2018 год </vt:lpstr>
      <vt:lpstr>Состав неналоговых доходов бюджета сельского поселения Верхнеказымский за  2018 год </vt:lpstr>
      <vt:lpstr>Состав безвозмездных поступлений  сельского поселения Верхнеказымский за  2018 год  </vt:lpstr>
      <vt:lpstr>Исполнение  расходов по основным мероприятиям МП " Реализация полномочий органов местного самоуправления на 2018-2020 годы" сельского поселения Верхнеказымский  за 2018 год 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Glbuh</dc:creator>
  <cp:lastModifiedBy>Glbuh</cp:lastModifiedBy>
  <cp:revision>324</cp:revision>
  <dcterms:created xsi:type="dcterms:W3CDTF">2015-06-08T04:38:35Z</dcterms:created>
  <dcterms:modified xsi:type="dcterms:W3CDTF">2019-05-10T14:59:08Z</dcterms:modified>
</cp:coreProperties>
</file>